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34188" cy="9979025"/>
  <p:defaultTextStyle>
    <a:defPPr>
      <a:defRPr lang="es-ES"/>
    </a:defPPr>
    <a:lvl1pPr marL="0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679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617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484" algn="l" defTabSz="9138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8" y="5617780"/>
            <a:ext cx="7382936" cy="53721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63" y="1017009"/>
            <a:ext cx="7179733" cy="483164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8" y="1009665"/>
            <a:ext cx="7179733" cy="4831641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8" y="702081"/>
            <a:ext cx="567830" cy="567832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9" y="749729"/>
            <a:ext cx="566925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3" y="1794932"/>
            <a:ext cx="5723468" cy="1828096"/>
          </a:xfrm>
        </p:spPr>
        <p:txBody>
          <a:bodyPr anchor="b">
            <a:normAutofit/>
          </a:bodyPr>
          <a:lstStyle>
            <a:lvl1pPr>
              <a:defRPr sz="47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6" y="3736620"/>
            <a:ext cx="571218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5" y="5357602"/>
            <a:ext cx="1213821" cy="365121"/>
          </a:xfrm>
        </p:spPr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57" y="5357602"/>
            <a:ext cx="5034845" cy="36512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5" y="5357602"/>
            <a:ext cx="554024" cy="365121"/>
          </a:xfrm>
        </p:spPr>
        <p:txBody>
          <a:bodyPr/>
          <a:lstStyle>
            <a:lvl1pPr algn="ctr">
              <a:defRPr/>
            </a:lvl1pPr>
          </a:lstStyle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8" y="925699"/>
            <a:ext cx="143086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34" y="1106322"/>
            <a:ext cx="5178779" cy="44026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83" y="2239437"/>
            <a:ext cx="6254044" cy="136207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71" y="3725353"/>
            <a:ext cx="6231468" cy="1309507"/>
          </a:xfrm>
        </p:spPr>
        <p:txBody>
          <a:bodyPr anchor="t"/>
          <a:lstStyle>
            <a:lvl1pPr marL="0" indent="0" algn="ctr">
              <a:buNone/>
              <a:defRPr sz="1900">
                <a:solidFill>
                  <a:schemeClr val="tx2"/>
                </a:solidFill>
              </a:defRPr>
            </a:lvl1pPr>
            <a:lvl2pPr marL="4569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284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74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6554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9" y="2121416"/>
            <a:ext cx="3200400" cy="3602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27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4" y="2122324"/>
            <a:ext cx="2939520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1900" b="1">
                <a:solidFill>
                  <a:schemeClr val="tx2"/>
                </a:solidFill>
              </a:defRPr>
            </a:lvl1pPr>
            <a:lvl2pPr marL="456936" indent="0">
              <a:buNone/>
              <a:defRPr sz="1900" b="1"/>
            </a:lvl2pPr>
            <a:lvl3pPr marL="913871" indent="0">
              <a:buNone/>
              <a:defRPr sz="1800" b="1"/>
            </a:lvl3pPr>
            <a:lvl4pPr marL="1370808" indent="0">
              <a:buNone/>
              <a:defRPr sz="1700" b="1"/>
            </a:lvl4pPr>
            <a:lvl5pPr marL="1827744" indent="0">
              <a:buNone/>
              <a:defRPr sz="1700" b="1"/>
            </a:lvl5pPr>
            <a:lvl6pPr marL="2284679" indent="0">
              <a:buNone/>
              <a:defRPr sz="1700" b="1"/>
            </a:lvl6pPr>
            <a:lvl7pPr marL="2741617" indent="0">
              <a:buNone/>
              <a:defRPr sz="1700" b="1"/>
            </a:lvl7pPr>
            <a:lvl8pPr marL="3198552" indent="0">
              <a:buNone/>
              <a:defRPr sz="1700" b="1"/>
            </a:lvl8pPr>
            <a:lvl9pPr marL="3655484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72" y="2122313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1900" b="1">
                <a:solidFill>
                  <a:schemeClr val="tx2"/>
                </a:solidFill>
              </a:defRPr>
            </a:lvl1pPr>
            <a:lvl2pPr marL="456936" indent="0">
              <a:buNone/>
              <a:defRPr sz="1900" b="1"/>
            </a:lvl2pPr>
            <a:lvl3pPr marL="913871" indent="0">
              <a:buNone/>
              <a:defRPr sz="1800" b="1"/>
            </a:lvl3pPr>
            <a:lvl4pPr marL="1370808" indent="0">
              <a:buNone/>
              <a:defRPr sz="1700" b="1"/>
            </a:lvl4pPr>
            <a:lvl5pPr marL="1827744" indent="0">
              <a:buNone/>
              <a:defRPr sz="1700" b="1"/>
            </a:lvl5pPr>
            <a:lvl6pPr marL="2284679" indent="0">
              <a:buNone/>
              <a:defRPr sz="1700" b="1"/>
            </a:lvl6pPr>
            <a:lvl7pPr marL="2741617" indent="0">
              <a:buNone/>
              <a:defRPr sz="1700" b="1"/>
            </a:lvl7pPr>
            <a:lvl8pPr marL="3198552" indent="0">
              <a:buNone/>
              <a:defRPr sz="1700" b="1"/>
            </a:lvl8pPr>
            <a:lvl9pPr marL="3655484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50" y="2944377"/>
            <a:ext cx="3227832" cy="2779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2" y="2944828"/>
            <a:ext cx="3227832" cy="2779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88" y="6058037"/>
            <a:ext cx="7721601" cy="53721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80" y="605172"/>
            <a:ext cx="3788940" cy="572229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23" y="603513"/>
            <a:ext cx="3788940" cy="572229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11" y="576881"/>
            <a:ext cx="3788940" cy="572229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17" y="576077"/>
            <a:ext cx="3788940" cy="572229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12" y="293969"/>
            <a:ext cx="567830" cy="567832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53" y="333172"/>
            <a:ext cx="566925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85" y="2020056"/>
            <a:ext cx="3064826" cy="1503037"/>
          </a:xfrm>
        </p:spPr>
        <p:txBody>
          <a:bodyPr anchor="b">
            <a:normAutofit/>
          </a:bodyPr>
          <a:lstStyle>
            <a:lvl1pPr algn="ctr">
              <a:defRPr sz="2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3" y="1150997"/>
            <a:ext cx="3020792" cy="4625491"/>
          </a:xfrm>
        </p:spPr>
        <p:txBody>
          <a:bodyPr anchor="ctr"/>
          <a:lstStyle>
            <a:lvl1pPr>
              <a:defRPr sz="2200"/>
            </a:lvl1pPr>
            <a:lvl2pPr>
              <a:defRPr sz="1900"/>
            </a:lvl2pPr>
            <a:lvl3pPr>
              <a:defRPr sz="1800"/>
            </a:lvl3pPr>
            <a:lvl4pPr>
              <a:defRPr sz="1700"/>
            </a:lvl4pPr>
            <a:lvl5pPr>
              <a:defRPr sz="12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30" y="3623768"/>
            <a:ext cx="3048890" cy="2100397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56936" indent="0">
              <a:buNone/>
              <a:defRPr sz="12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79" indent="0">
              <a:buNone/>
              <a:defRPr sz="1000"/>
            </a:lvl6pPr>
            <a:lvl7pPr marL="2741617" indent="0">
              <a:buNone/>
              <a:defRPr sz="1000"/>
            </a:lvl7pPr>
            <a:lvl8pPr marL="3198552" indent="0">
              <a:buNone/>
              <a:defRPr sz="1000"/>
            </a:lvl8pPr>
            <a:lvl9pPr marL="365548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711" y="5885694"/>
            <a:ext cx="1213821" cy="365121"/>
          </a:xfrm>
        </p:spPr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5" y="5829272"/>
            <a:ext cx="3522607" cy="36512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20" y="5896980"/>
            <a:ext cx="554024" cy="365121"/>
          </a:xfrm>
        </p:spPr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88" y="6058037"/>
            <a:ext cx="7721601" cy="53721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11" y="576881"/>
            <a:ext cx="3788940" cy="572229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66" y="575780"/>
            <a:ext cx="3788940" cy="572229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80" y="605172"/>
            <a:ext cx="3788940" cy="5722299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76" y="603933"/>
            <a:ext cx="3788940" cy="5722299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12" y="293969"/>
            <a:ext cx="567830" cy="567832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53" y="333172"/>
            <a:ext cx="566925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5" y="2020833"/>
            <a:ext cx="3063240" cy="1499619"/>
          </a:xfrm>
        </p:spPr>
        <p:txBody>
          <a:bodyPr anchor="b">
            <a:normAutofit/>
          </a:bodyPr>
          <a:lstStyle>
            <a:lvl1pPr algn="ctr">
              <a:defRPr sz="2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22" y="1207288"/>
            <a:ext cx="2913864" cy="4539413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6936" indent="0">
              <a:buNone/>
              <a:defRPr sz="2900"/>
            </a:lvl2pPr>
            <a:lvl3pPr marL="913871" indent="0">
              <a:buNone/>
              <a:defRPr sz="2500"/>
            </a:lvl3pPr>
            <a:lvl4pPr marL="1370808" indent="0">
              <a:buNone/>
              <a:defRPr sz="1900"/>
            </a:lvl4pPr>
            <a:lvl5pPr marL="1827744" indent="0">
              <a:buNone/>
              <a:defRPr sz="1900"/>
            </a:lvl5pPr>
            <a:lvl6pPr marL="2284679" indent="0">
              <a:buNone/>
              <a:defRPr sz="1900"/>
            </a:lvl6pPr>
            <a:lvl7pPr marL="2741617" indent="0">
              <a:buNone/>
              <a:defRPr sz="1900"/>
            </a:lvl7pPr>
            <a:lvl8pPr marL="3198552" indent="0">
              <a:buNone/>
              <a:defRPr sz="1900"/>
            </a:lvl8pPr>
            <a:lvl9pPr marL="3655484" indent="0">
              <a:buNone/>
              <a:defRPr sz="19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5" y="3621023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56936" indent="0">
              <a:buNone/>
              <a:defRPr sz="12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79" indent="0">
              <a:buNone/>
              <a:defRPr sz="1000"/>
            </a:lvl6pPr>
            <a:lvl7pPr marL="2741617" indent="0">
              <a:buNone/>
              <a:defRPr sz="1000"/>
            </a:lvl7pPr>
            <a:lvl8pPr marL="3198552" indent="0">
              <a:buNone/>
              <a:defRPr sz="1000"/>
            </a:lvl8pPr>
            <a:lvl9pPr marL="365548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48" y="5888745"/>
            <a:ext cx="1213821" cy="365121"/>
          </a:xfrm>
        </p:spPr>
        <p:txBody>
          <a:bodyPr/>
          <a:lstStyle/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80" y="5831056"/>
            <a:ext cx="3319043" cy="36512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2" y="5900049"/>
            <a:ext cx="554024" cy="365121"/>
          </a:xfrm>
        </p:spPr>
        <p:txBody>
          <a:bodyPr/>
          <a:lstStyle/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60" y="6069332"/>
            <a:ext cx="7920991" cy="537211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1" y="575311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1" y="576076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2" rIns="91389" bIns="45692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7" y="273104"/>
            <a:ext cx="567830" cy="567832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85" y="298176"/>
            <a:ext cx="566925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34" y="817607"/>
            <a:ext cx="6965245" cy="1202483"/>
          </a:xfrm>
          <a:prstGeom prst="rect">
            <a:avLst/>
          </a:prstGeom>
        </p:spPr>
        <p:txBody>
          <a:bodyPr vert="horz" lIns="91389" tIns="45692" rIns="91389" bIns="4569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50" y="2119261"/>
            <a:ext cx="6196405" cy="3603811"/>
          </a:xfrm>
          <a:prstGeom prst="rect">
            <a:avLst/>
          </a:prstGeom>
        </p:spPr>
        <p:txBody>
          <a:bodyPr vert="horz" lIns="91389" tIns="45692" rIns="91389" bIns="45692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94" y="5809162"/>
            <a:ext cx="1213821" cy="365121"/>
          </a:xfrm>
          <a:prstGeom prst="rect">
            <a:avLst/>
          </a:prstGeom>
        </p:spPr>
        <p:txBody>
          <a:bodyPr vert="horz" lIns="91389" tIns="45692" rIns="91389" bIns="45692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B1EF554-C599-486E-9713-B32411301A57}" type="datetimeFigureOut">
              <a:rPr lang="es-ES" smtClean="0"/>
              <a:t>20/09/2011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62"/>
            <a:ext cx="5540188" cy="365121"/>
          </a:xfrm>
          <a:prstGeom prst="rect">
            <a:avLst/>
          </a:prstGeom>
        </p:spPr>
        <p:txBody>
          <a:bodyPr vert="horz" lIns="91389" tIns="45692" rIns="91389" bIns="45692" rtlCol="0" anchor="ctr"/>
          <a:lstStyle>
            <a:lvl1pPr algn="l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6" y="5809162"/>
            <a:ext cx="554024" cy="365121"/>
          </a:xfrm>
          <a:prstGeom prst="rect">
            <a:avLst/>
          </a:prstGeom>
        </p:spPr>
        <p:txBody>
          <a:bodyPr vert="horz" lIns="91389" tIns="45692" rIns="91389" bIns="45692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6B3952-332A-4BE2-858E-C7312EFEF3A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871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162" indent="-274162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09" indent="-274162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419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969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518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376065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617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07165" indent="-228467" algn="l" defTabSz="913871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8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4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79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7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2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84" algn="l" defTabSz="9138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71603" y="1754053"/>
            <a:ext cx="3528392" cy="3939483"/>
          </a:xfrm>
          <a:prstGeom prst="rect">
            <a:avLst/>
          </a:prstGeom>
          <a:noFill/>
        </p:spPr>
        <p:txBody>
          <a:bodyPr wrap="square" lIns="91389" tIns="45692" rIns="91389" bIns="45692">
            <a:spAutoFit/>
          </a:bodyPr>
          <a:lstStyle/>
          <a:p>
            <a:r>
              <a:rPr lang="es-ES" sz="1200" dirty="0"/>
              <a:t>    </a:t>
            </a:r>
            <a:endParaRPr lang="es-ES" sz="1200" dirty="0"/>
          </a:p>
          <a:p>
            <a:pPr marL="285584" indent="-285584" algn="just">
              <a:buFont typeface="Arial" charset="0"/>
              <a:buChar char="•"/>
            </a:pPr>
            <a:r>
              <a:rPr lang="es-ES" sz="1400" dirty="0"/>
              <a:t>Del </a:t>
            </a:r>
            <a:r>
              <a:rPr lang="es-ES" sz="1400" b="1" dirty="0"/>
              <a:t>3 al 15 de Octubre </a:t>
            </a:r>
            <a:r>
              <a:rPr lang="es-ES" sz="1400" dirty="0" smtClean="0"/>
              <a:t>exposiciones fotográficas: </a:t>
            </a:r>
            <a:endParaRPr lang="es-ES" sz="1400" dirty="0"/>
          </a:p>
          <a:p>
            <a:endParaRPr lang="es-ES" sz="1400" dirty="0"/>
          </a:p>
          <a:p>
            <a:pPr marL="361950" indent="180975">
              <a:buFontTx/>
              <a:buChar char="-"/>
            </a:pPr>
            <a:r>
              <a:rPr lang="es-ES" sz="1400" dirty="0"/>
              <a:t>" CULTURAS PARA COMPARTIR”.</a:t>
            </a:r>
          </a:p>
          <a:p>
            <a:pPr marL="361950" indent="180975">
              <a:buFontTx/>
              <a:buChar char="-"/>
            </a:pPr>
            <a:r>
              <a:rPr lang="es-ES" sz="1400" dirty="0"/>
              <a:t>"MUJERES GITANAS“.</a:t>
            </a:r>
          </a:p>
          <a:p>
            <a:pPr marL="361950" indent="180975"/>
            <a:endParaRPr lang="es-ES" sz="1400" dirty="0" smtClean="0"/>
          </a:p>
          <a:p>
            <a:endParaRPr lang="es-ES" sz="200" dirty="0"/>
          </a:p>
          <a:p>
            <a:pPr marL="285584" indent="-285584" algn="just">
              <a:buFont typeface="Arial" charset="0"/>
              <a:buChar char="•"/>
            </a:pPr>
            <a:r>
              <a:rPr lang="es-ES" sz="1400" b="1" dirty="0"/>
              <a:t>5 de Octubre </a:t>
            </a:r>
            <a:r>
              <a:rPr lang="es-ES" sz="1400" dirty="0"/>
              <a:t>a las 18,00H</a:t>
            </a:r>
            <a:r>
              <a:rPr lang="es-ES" sz="1400"/>
              <a:t>: </a:t>
            </a:r>
            <a:r>
              <a:rPr lang="es-ES" sz="1400" smtClean="0"/>
              <a:t>                  Cuenta </a:t>
            </a:r>
            <a:r>
              <a:rPr lang="es-ES" sz="1400" dirty="0"/>
              <a:t>Cuentos Infantil: </a:t>
            </a:r>
          </a:p>
          <a:p>
            <a:endParaRPr lang="es-ES" sz="1400" dirty="0"/>
          </a:p>
          <a:p>
            <a:pPr algn="ctr"/>
            <a:r>
              <a:rPr lang="es-ES" sz="1400" dirty="0"/>
              <a:t>" RIAT Y LOS MÚSICOS“.</a:t>
            </a:r>
          </a:p>
          <a:p>
            <a:pPr algn="ctr"/>
            <a:endParaRPr lang="es-ES" sz="1400" dirty="0"/>
          </a:p>
          <a:p>
            <a:pPr marL="285584" indent="-285584">
              <a:buFont typeface="Arial" charset="0"/>
              <a:buChar char="•"/>
            </a:pPr>
            <a:r>
              <a:rPr lang="es-ES" sz="1400" b="1" dirty="0"/>
              <a:t>6 de Octubre </a:t>
            </a:r>
            <a:r>
              <a:rPr lang="es-ES" sz="1400" dirty="0"/>
              <a:t>a las 17,00H: </a:t>
            </a:r>
          </a:p>
          <a:p>
            <a:pPr marL="285584" indent="-285584">
              <a:buFont typeface="Arial" charset="0"/>
              <a:buChar char="•"/>
            </a:pPr>
            <a:endParaRPr lang="es-ES" sz="1400" dirty="0"/>
          </a:p>
          <a:p>
            <a:pPr marL="285584" indent="-285584" algn="ctr">
              <a:buFontTx/>
              <a:buChar char="-"/>
            </a:pPr>
            <a:r>
              <a:rPr lang="es-ES" sz="1400" dirty="0"/>
              <a:t>Presentación del Programa “PROMOCIONA“, llevado a cabo por la Fundación Secretariado Gitano.</a:t>
            </a:r>
          </a:p>
          <a:p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4572002" y="1654164"/>
            <a:ext cx="3528392" cy="3877928"/>
          </a:xfrm>
          <a:prstGeom prst="rect">
            <a:avLst/>
          </a:prstGeom>
          <a:noFill/>
        </p:spPr>
        <p:txBody>
          <a:bodyPr wrap="square" lIns="91389" tIns="45692" rIns="91389" bIns="45692">
            <a:spAutoFit/>
          </a:bodyPr>
          <a:lstStyle/>
          <a:p>
            <a:r>
              <a:rPr lang="es-ES" sz="1200" dirty="0"/>
              <a:t>       </a:t>
            </a:r>
          </a:p>
          <a:p>
            <a:pPr algn="ctr"/>
            <a:endParaRPr lang="es-ES" sz="1200" dirty="0"/>
          </a:p>
          <a:p>
            <a:pPr marL="285584" indent="-285584" algn="ctr">
              <a:buFontTx/>
              <a:buChar char="-"/>
            </a:pPr>
            <a:r>
              <a:rPr lang="es-ES" sz="1200" dirty="0"/>
              <a:t> </a:t>
            </a:r>
            <a:r>
              <a:rPr lang="es-ES" sz="1400" dirty="0"/>
              <a:t>“ESTUDIO DE LA REALIDAD DE LA COMUNIDAD GITANA EN LA ETAPA DE EDUCACIÓN PRIMARIA“, elaborado por la Fundación Secretariado </a:t>
            </a:r>
            <a:r>
              <a:rPr lang="es-ES" sz="1400" dirty="0" smtClean="0"/>
              <a:t>Gitano</a:t>
            </a:r>
          </a:p>
          <a:p>
            <a:pPr marL="285584" indent="-285584" algn="ctr">
              <a:buFontTx/>
              <a:buChar char="-"/>
            </a:pPr>
            <a:endParaRPr lang="es-ES" sz="1400" dirty="0"/>
          </a:p>
          <a:p>
            <a:pPr marL="285584" indent="-285584" algn="just">
              <a:buFont typeface="Arial" charset="0"/>
              <a:buChar char="•"/>
            </a:pPr>
            <a:r>
              <a:rPr lang="es-ES" sz="1400" b="1" dirty="0"/>
              <a:t>13 de Octubre </a:t>
            </a:r>
            <a:r>
              <a:rPr lang="es-ES" sz="1400" dirty="0"/>
              <a:t>a las 19,30H:                Video-</a:t>
            </a:r>
            <a:r>
              <a:rPr lang="es-ES" sz="1400" dirty="0" err="1"/>
              <a:t>Forum</a:t>
            </a:r>
            <a:r>
              <a:rPr lang="es-ES" sz="1400" dirty="0"/>
              <a:t> </a:t>
            </a:r>
          </a:p>
          <a:p>
            <a:endParaRPr lang="es-ES" sz="1400" dirty="0"/>
          </a:p>
          <a:p>
            <a:pPr algn="ctr"/>
            <a:r>
              <a:rPr lang="es-ES" sz="1400" dirty="0"/>
              <a:t>"LA COMUNIDAD GITANA Y LOS MEDIOS DE COMUNICACIÓN", moderado por Txema Uribe (Antropólogo Social </a:t>
            </a:r>
            <a:r>
              <a:rPr lang="es-ES" sz="1400" dirty="0" smtClean="0"/>
              <a:t>y Profesor </a:t>
            </a:r>
            <a:r>
              <a:rPr lang="es-ES" sz="1400" dirty="0"/>
              <a:t>de la Universidad Pública de Navarra) y periodistas de los diferentes ámbitos de la </a:t>
            </a:r>
            <a:r>
              <a:rPr lang="es-ES" sz="1400" dirty="0" smtClean="0"/>
              <a:t>comunicación (prensa escrita, radio y televisión).</a:t>
            </a:r>
            <a:endParaRPr lang="es-ES" sz="1400" dirty="0"/>
          </a:p>
          <a:p>
            <a:pPr marL="285584" indent="-285584">
              <a:buFont typeface="Arial" charset="0"/>
              <a:buChar char="•"/>
            </a:pPr>
            <a:endParaRPr lang="es-ES" sz="1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835704" y="1268773"/>
            <a:ext cx="5328593" cy="476997"/>
          </a:xfrm>
          <a:prstGeom prst="rect">
            <a:avLst/>
          </a:prstGeom>
          <a:noFill/>
        </p:spPr>
        <p:txBody>
          <a:bodyPr wrap="square" lIns="91389" tIns="45692" rIns="91389" bIns="45692" rtlCol="0">
            <a:spAutoFit/>
          </a:bodyPr>
          <a:lstStyle/>
          <a:p>
            <a:pPr algn="ctr"/>
            <a:r>
              <a:rPr lang="es-ES" sz="2500" b="1" i="1" u="sng" dirty="0"/>
              <a:t>LA COMUNIDAD GITANA HOY EN DÍA</a:t>
            </a:r>
          </a:p>
        </p:txBody>
      </p:sp>
    </p:spTree>
    <p:extLst>
      <p:ext uri="{BB962C8B-B14F-4D97-AF65-F5344CB8AC3E}">
        <p14:creationId xmlns:p14="http://schemas.microsoft.com/office/powerpoint/2010/main" val="2932551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</TotalTime>
  <Words>139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Company>FSG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FSG</dc:creator>
  <cp:lastModifiedBy>FSG</cp:lastModifiedBy>
  <cp:revision>7</cp:revision>
  <cp:lastPrinted>2011-09-20T11:38:19Z</cp:lastPrinted>
  <dcterms:created xsi:type="dcterms:W3CDTF">2011-09-19T15:44:05Z</dcterms:created>
  <dcterms:modified xsi:type="dcterms:W3CDTF">2011-09-20T11:38:20Z</dcterms:modified>
</cp:coreProperties>
</file>